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95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6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733DB-B6DE-4626-87D1-42E1B27439F0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C946D-8F69-4408-9917-4BABEA28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5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8F7A4-7597-442D-B4BC-E4725BEF4BA4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98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6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5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14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41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2728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02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31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2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4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0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5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57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49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498A841-405D-49C4-9014-E57BA94E552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2D4CDA-B413-4262-BB9F-3BED87008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94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You CAN </a:t>
            </a:r>
            <a:r>
              <a:rPr lang="en-US" sz="4400" dirty="0" err="1" smtClean="0">
                <a:solidFill>
                  <a:schemeClr val="bg1"/>
                </a:solidFill>
              </a:rPr>
              <a:t>haz</a:t>
            </a:r>
            <a:r>
              <a:rPr lang="en-US" sz="4400" dirty="0" smtClean="0">
                <a:solidFill>
                  <a:schemeClr val="bg1"/>
                </a:solidFill>
              </a:rPr>
              <a:t> car </a:t>
            </a:r>
            <a:r>
              <a:rPr lang="en-US" sz="4400" dirty="0" err="1" smtClean="0">
                <a:solidFill>
                  <a:schemeClr val="bg1"/>
                </a:solidFill>
              </a:rPr>
              <a:t>secretz</a:t>
            </a:r>
            <a:r>
              <a:rPr lang="en-US" sz="4400" dirty="0" smtClean="0">
                <a:solidFill>
                  <a:schemeClr val="bg1"/>
                </a:solidFill>
              </a:rPr>
              <a:t>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71" y="1019607"/>
            <a:ext cx="5158725" cy="5607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562" y="6383547"/>
            <a:ext cx="275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Javier Vazquez Vidal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09365" y="6383547"/>
            <a:ext cx="284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Ferdinand </a:t>
            </a:r>
            <a:r>
              <a:rPr lang="en-US" dirty="0" err="1" smtClean="0"/>
              <a:t>Noelscher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8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7585" y="1095555"/>
            <a:ext cx="1019642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is TP 2.0?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TP stands for Tunneling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It is present in some ECUs and used for internal 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It is a port of the K-LINE protocol (KWP2000)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It takes place on the top of the CAN protocol (Layer 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Allows to perform transmissions of up to 256 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It is (again) just a Transport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827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3245" y="1019607"/>
            <a:ext cx="107743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types of transmissions exist in </a:t>
            </a:r>
            <a:r>
              <a:rPr lang="en-US" sz="2800" dirty="0" err="1" smtClean="0"/>
              <a:t>Tp</a:t>
            </a:r>
            <a:r>
              <a:rPr lang="en-US" sz="2800" dirty="0" smtClean="0"/>
              <a:t> 2.0?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Single frame transmissions (5 bytes or less </a:t>
            </a:r>
            <a:r>
              <a:rPr lang="en-US" sz="2800" u="sng" dirty="0" smtClean="0"/>
              <a:t>payload</a:t>
            </a:r>
            <a:r>
              <a:rPr lang="en-US" sz="2800" dirty="0" smtClean="0"/>
              <a:t> length)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Multiple frame transmissions (more than 5 bytes </a:t>
            </a:r>
            <a:r>
              <a:rPr lang="en-US" sz="2800" u="sng" dirty="0" smtClean="0"/>
              <a:t>payload</a:t>
            </a:r>
            <a:r>
              <a:rPr lang="en-US" sz="2800" dirty="0" smtClean="0"/>
              <a:t> length)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57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596" y="1259457"/>
            <a:ext cx="112057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kind of frames exist in TP 2.0 transmissions?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 ACK request, with following frames(0x20)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ACK request, with following frames(0x00)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 ACK request, last frame (0x30)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ACK request, last frame (0x10)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ACK (0xB0)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NACK/Repeat transmission (0x90)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596" y="1259457"/>
            <a:ext cx="112057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Channel negotiation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Before starting communications, a Channel must be established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Channel request ID is usually 0x200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Module address is used to indicate target (1 byte)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Reply ID from target module is formed by “Channel request ID  + Target Module address”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Channel is negotiated for an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IDs to be used will be provided by the Server (ECU)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negotiated IDs are not always the same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39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Channel negotiation: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5" y="2022527"/>
            <a:ext cx="10739887" cy="43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Channel negotiation: Response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5" y="1869382"/>
            <a:ext cx="10998679" cy="47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Channel Parameters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They are negotiated right after the channel is set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They are requested ever 500ms – 1000ms to keep the channel alive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related requests are: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Parameters request (0xA0)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Parameters response (0xA1)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Channel test (0xA3)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Channel break (0xA4)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Channel disconnect (0xA8)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28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Channel Parameters message structure</a:t>
            </a:r>
          </a:p>
          <a:p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Byte 0 indicates type of request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Byte 1 indicates Block size (Number of packets to send before expecting an ACK)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Byte 2 indicates the time to wait for an ACK in </a:t>
            </a:r>
            <a:r>
              <a:rPr lang="en-US" sz="2800" dirty="0" err="1" smtClean="0"/>
              <a:t>ms</a:t>
            </a:r>
            <a:endParaRPr lang="en-US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Byte 4 indicates the interval between two packets in </a:t>
            </a:r>
            <a:r>
              <a:rPr lang="en-US" sz="2800" dirty="0" err="1" smtClean="0"/>
              <a:t>ms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12" y="4281735"/>
            <a:ext cx="9078948" cy="24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Transmission handling – Frame counters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Each side of the channel has its own counter.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Each counter is incremented by one with every frame sent, except for ACKs and NACKs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ACKs are constructed by adding one to the counter of the other side, plus 0xB0.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Counters go from 0x00 to 0x0F. Once they reach 0xF0, they are reset back to 0x00.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91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TP 2.0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TP 2.0 transmission example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18" y="1736510"/>
            <a:ext cx="7660257" cy="2633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56" y="4463283"/>
            <a:ext cx="4912744" cy="22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Overview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309" y="1095555"/>
            <a:ext cx="116111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1)CAN bus protocols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1.1)UDS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1.2)TP 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1.3)SIDs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1.4)Diagnostics (PIDs)</a:t>
            </a:r>
          </a:p>
          <a:p>
            <a:r>
              <a:rPr lang="en-US" sz="3200" dirty="0" smtClean="0"/>
              <a:t>2)</a:t>
            </a:r>
            <a:r>
              <a:rPr lang="en-US" sz="3200" dirty="0" err="1" smtClean="0"/>
              <a:t>CANBadger</a:t>
            </a:r>
            <a:r>
              <a:rPr lang="en-US" sz="3200" dirty="0" smtClean="0"/>
              <a:t> Features</a:t>
            </a:r>
          </a:p>
          <a:p>
            <a:r>
              <a:rPr lang="en-US" sz="3200" dirty="0" smtClean="0"/>
              <a:t>3)</a:t>
            </a:r>
            <a:r>
              <a:rPr lang="en-US" sz="3200" dirty="0" err="1" smtClean="0"/>
              <a:t>CANBadger</a:t>
            </a:r>
            <a:r>
              <a:rPr lang="en-US" sz="3200" dirty="0" smtClean="0"/>
              <a:t> Standalone Mode</a:t>
            </a:r>
          </a:p>
          <a:p>
            <a:r>
              <a:rPr lang="en-US" sz="3200" dirty="0"/>
              <a:t>4</a:t>
            </a:r>
            <a:r>
              <a:rPr lang="en-US" sz="3200" dirty="0" smtClean="0"/>
              <a:t>)</a:t>
            </a:r>
            <a:r>
              <a:rPr lang="en-US" sz="3200" dirty="0" err="1" smtClean="0"/>
              <a:t>CANBadger</a:t>
            </a:r>
            <a:r>
              <a:rPr lang="en-US" sz="3200" dirty="0" smtClean="0"/>
              <a:t> USB mode</a:t>
            </a:r>
          </a:p>
          <a:p>
            <a:r>
              <a:rPr lang="en-US" sz="3200" dirty="0" smtClean="0"/>
              <a:t>5)</a:t>
            </a:r>
            <a:r>
              <a:rPr lang="en-US" sz="3200" dirty="0" err="1" smtClean="0"/>
              <a:t>CANBadger</a:t>
            </a:r>
            <a:r>
              <a:rPr lang="en-US" sz="3200" dirty="0" smtClean="0"/>
              <a:t> </a:t>
            </a:r>
            <a:r>
              <a:rPr lang="en-US" sz="3200" dirty="0" smtClean="0"/>
              <a:t>GUI</a:t>
            </a: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69" y="1095555"/>
            <a:ext cx="466344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SIDs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596" y="1259457"/>
            <a:ext cx="112057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is an SID?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SID stands for Service ID.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Since the target (ECU) is a Server, it provides Services!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Most SIDs take parameters.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There are standard parameters, and OEM specific ones (usually hidden).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Access to some SIDs require </a:t>
            </a:r>
            <a:r>
              <a:rPr lang="en-US" sz="2800" dirty="0" err="1" smtClean="0"/>
              <a:t>SecurityAccess</a:t>
            </a:r>
            <a:r>
              <a:rPr lang="en-US" sz="2800" dirty="0" smtClean="0"/>
              <a:t> before requesting them.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220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SIDs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Fun Facts about SIDs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SID replies are always formed by (request + 0x40)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They are the first byte of the payload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SID 0x7F means “error”, and the reasons are passed as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SecurityAccess</a:t>
            </a:r>
            <a:r>
              <a:rPr lang="en-US" sz="2800" dirty="0" smtClean="0"/>
              <a:t> is required to access some SIDS. It is an authentication that is performed by the tester, to prove the Server that it has legit access to its functions.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There are absolutely no checks in any data obtained by the Server, but there are some checks performed by the Server for some data sent by the tool.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01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SIDs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Most interesting SIDs: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Read Data by ID / Common ID(0x22)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Write Data by ID / Common ID (0x2E)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Diagnostics Session control / Start </a:t>
            </a:r>
            <a:r>
              <a:rPr lang="en-US" sz="2800" dirty="0" err="1" smtClean="0"/>
              <a:t>Diag</a:t>
            </a:r>
            <a:r>
              <a:rPr lang="en-US" sz="2800" dirty="0" smtClean="0"/>
              <a:t> Session (0x10)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ECU Reset (0x11)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Security Access (0x27)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Read Memory by Address (0x23)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Write Memory by Address (0x3D)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Request Upload (0x35)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Routine Control (0x31) and its KWP2000 variants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48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SIDs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 Data by ID / Common ID (0x22)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Great for information gathering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No </a:t>
            </a:r>
            <a:r>
              <a:rPr lang="en-US" sz="2400" dirty="0" err="1" smtClean="0"/>
              <a:t>SecurityAccess</a:t>
            </a:r>
            <a:r>
              <a:rPr lang="en-US" sz="2400" dirty="0" smtClean="0"/>
              <a:t> required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Provides data such as VIN, HW platform, SW version…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Write Data by ID / Common ID (0x2E)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Allows to modify the Information provided by the Server in the “Read Data by ID” SID.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Some parameters require </a:t>
            </a:r>
            <a:r>
              <a:rPr lang="en-US" sz="2400" dirty="0" err="1" smtClean="0"/>
              <a:t>SecurityAccess</a:t>
            </a:r>
            <a:r>
              <a:rPr lang="en-US" sz="2400" dirty="0" smtClean="0"/>
              <a:t>, but not always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28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SIDs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Diagnostics Session </a:t>
            </a:r>
            <a:r>
              <a:rPr lang="en-US" sz="2400" dirty="0"/>
              <a:t>Control (</a:t>
            </a:r>
            <a:r>
              <a:rPr lang="en-US" sz="2400" dirty="0" smtClean="0"/>
              <a:t>0x22 - UDS)</a:t>
            </a:r>
            <a:endParaRPr lang="en-US" sz="2400" dirty="0"/>
          </a:p>
          <a:p>
            <a:r>
              <a:rPr lang="en-US" sz="2400" dirty="0" smtClean="0"/>
              <a:t>Start Diagnostics Session (0x10 – TP2.0)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Allows to start an specific type of Diagnostics Session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SecurityAccess</a:t>
            </a:r>
            <a:r>
              <a:rPr lang="en-US" sz="2400" dirty="0" smtClean="0"/>
              <a:t> might be required for some type of Sessions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Each type of Diagnostics Session enables access to certain SIDs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ECU Reset (0x11)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Resets the ECU to a Soft state, Hard state, or Ignition toggle state.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It is specially useful when then ECU becomes blocked or unresponsive.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It will just JMP 0 or wipe RAM, but will not restore default firmware or any data that is modified in FLASH or EEPROM.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9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SIDs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Security Access (0x27)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Provides access to restricted SIDs if challenge is passed.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It’s based on a challenge-response.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Bruteforcing</a:t>
            </a:r>
            <a:r>
              <a:rPr lang="en-US" sz="2400" dirty="0" smtClean="0"/>
              <a:t> is not an option, since the seed is random on every challenge.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Key length is 4 bytes.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Algorithm used changes from one ECU to another, an even from same one on different FW versions.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Read Memory by Address(0x23)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Allows to read memory (Flash, RAM, EEPROM).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Most of the times, requires </a:t>
            </a:r>
            <a:r>
              <a:rPr lang="en-US" sz="2400" dirty="0" err="1" smtClean="0"/>
              <a:t>SecurityAccess</a:t>
            </a:r>
            <a:r>
              <a:rPr lang="en-US" sz="2400" dirty="0" smtClean="0"/>
              <a:t>. But not always ;)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Some ranges are restricted, and will not be readable even if </a:t>
            </a:r>
            <a:r>
              <a:rPr lang="en-US" sz="2400" dirty="0" err="1" smtClean="0"/>
              <a:t>SecurityAccess</a:t>
            </a:r>
            <a:r>
              <a:rPr lang="en-US" sz="2400" dirty="0" smtClean="0"/>
              <a:t> is provided.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22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15" y="1123500"/>
            <a:ext cx="9151190" cy="5554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Because randomness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SIDs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Write Memory by Address(0x3D)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Allows to write memory (Flash, RAM, EEPROM).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Most of the times, requires </a:t>
            </a:r>
            <a:r>
              <a:rPr lang="en-US" sz="2400" dirty="0" err="1" smtClean="0"/>
              <a:t>SecurityAccess</a:t>
            </a:r>
            <a:r>
              <a:rPr lang="en-US" sz="2400" dirty="0" smtClean="0"/>
              <a:t>. But not always ;)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Some ranges are restricted, and will not be writeable even if </a:t>
            </a:r>
            <a:r>
              <a:rPr lang="en-US" sz="2400" dirty="0" err="1" smtClean="0"/>
              <a:t>SecurityAccess</a:t>
            </a:r>
            <a:r>
              <a:rPr lang="en-US" sz="2400" dirty="0" smtClean="0"/>
              <a:t> is provided.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Request Upload(0x35)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Pretty much like Read </a:t>
            </a:r>
            <a:r>
              <a:rPr lang="en-US" sz="2400" dirty="0" err="1" smtClean="0"/>
              <a:t>Mem</a:t>
            </a:r>
            <a:r>
              <a:rPr lang="en-US" sz="2400" dirty="0" smtClean="0"/>
              <a:t> by Address, but with additional options.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Allows to read memory using encryption and/or compression for transfer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606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SIDs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Routine Control(0x31)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Allows to start, stop, and check results for routines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 routine is either an standard (Erase Flash) or vendor specific (retrieve boot keys, unlock debug port, skip signature checking…) process that is run by the ECU.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They usually require </a:t>
            </a:r>
            <a:r>
              <a:rPr lang="en-US" sz="2400" dirty="0" err="1" smtClean="0"/>
              <a:t>SecurityAccess</a:t>
            </a:r>
            <a:r>
              <a:rPr lang="en-US" sz="2400" dirty="0" smtClean="0"/>
              <a:t>, but again, not always.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314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596" y="1259457"/>
            <a:ext cx="1120571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things you should do: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Format the SD on your computer (!) to FAT32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Insert the 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Rename your </a:t>
            </a:r>
            <a:r>
              <a:rPr lang="en-US" sz="2800" dirty="0" err="1"/>
              <a:t>CanBadger</a:t>
            </a:r>
            <a:r>
              <a:rPr lang="en-US" sz="2800" dirty="0"/>
              <a:t>, if using Ethernet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Verify that folders are correctly set up after first boot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Unless you are using power from OBD/DB9 Connectors, make sure you have the12V plugged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– </a:t>
            </a:r>
            <a:r>
              <a:rPr lang="en-US" sz="4400" smtClean="0">
                <a:solidFill>
                  <a:schemeClr val="bg1"/>
                </a:solidFill>
              </a:rPr>
              <a:t>First things first!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70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UDS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7585" y="1095555"/>
            <a:ext cx="101964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is UDS?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UDS stands for Unified Diagnostics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It is present in all modern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Provides access to the Services offered by ECUs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It takes place on the top of the CAN protocol (Layer 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Allows to perform transmissions of up to 256 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It is just a Transport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838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Features: Standalone mode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Standalone mode does not require a PC.</a:t>
            </a:r>
          </a:p>
          <a:p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MITM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CAN Logger (Standard Mode)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CAN Logger (Bridge Mode)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Delete CAN log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Emulation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Replay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Emulation data generation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59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Features: USB mode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USB mode emulates a CDC device (USB to Serial).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TP 2.0 </a:t>
            </a:r>
            <a:r>
              <a:rPr lang="en-US" sz="2400" dirty="0" err="1" smtClean="0"/>
              <a:t>Diag</a:t>
            </a:r>
            <a:r>
              <a:rPr lang="en-US" sz="2400" dirty="0" smtClean="0"/>
              <a:t> Session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Diagnostic Session Control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Switch to XX Session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Switch to Custom Session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Scan for available Session types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Read Data by ID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All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Specific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Custom ID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Scan for available IDs</a:t>
            </a:r>
          </a:p>
        </p:txBody>
      </p:sp>
    </p:spTree>
    <p:extLst>
      <p:ext uri="{BB962C8B-B14F-4D97-AF65-F5344CB8AC3E}">
        <p14:creationId xmlns:p14="http://schemas.microsoft.com/office/powerpoint/2010/main" val="11829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Features: USB mode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090" y="1259457"/>
            <a:ext cx="112057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TP 2.0 </a:t>
            </a:r>
            <a:r>
              <a:rPr lang="en-US" sz="2400" dirty="0" err="1" smtClean="0"/>
              <a:t>Diag</a:t>
            </a:r>
            <a:r>
              <a:rPr lang="en-US" sz="2400" dirty="0" smtClean="0"/>
              <a:t> Session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Security Access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/>
              <a:t>k</a:t>
            </a:r>
            <a:r>
              <a:rPr lang="en-US" sz="2400" dirty="0" smtClean="0"/>
              <a:t>nown algorithm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Level 1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Level 3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Manual Authentication (currently not implemented)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ECU Reset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Ignition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Soft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257405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Features: USB mode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090" y="1259457"/>
            <a:ext cx="112057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TP 2.0 </a:t>
            </a:r>
            <a:r>
              <a:rPr lang="en-US" sz="2400" dirty="0" err="1" smtClean="0"/>
              <a:t>Diag</a:t>
            </a:r>
            <a:r>
              <a:rPr lang="en-US" sz="2400" dirty="0" smtClean="0"/>
              <a:t> Session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Memory operations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Request Upload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Terminate Current Session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UDS </a:t>
            </a:r>
            <a:r>
              <a:rPr lang="en-US" sz="2400" dirty="0" err="1" smtClean="0"/>
              <a:t>Diag</a:t>
            </a:r>
            <a:r>
              <a:rPr lang="en-US" sz="2400" dirty="0" smtClean="0"/>
              <a:t> Session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Everything is the same, except: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Memory operations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Read Memory by Address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03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Features: USB mode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090" y="1259457"/>
            <a:ext cx="1120571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Scan for TP 2.0 IDs (11-bit)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Scan for UDS IDs (11-bit)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Change CAN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Detect CAN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Protocol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Scan current traffic for know protocols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Logging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Log all CAN traffic on CAN1 to SD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Log UDS channel traffic on CAN1 to SD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Log TP 2.0 channel traffic on CAN1 to SD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Log all CAN traffic (Bridge mode) to SD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Log UDS channel traffic (Bridge mode) to SD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Log TP 2.0 channel traffic (Bridge mode) to SD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Manage logs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346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Features: USB mode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090" y="1259457"/>
            <a:ext cx="112057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Protocol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Scan current traffic for know protocols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Logging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Manage logs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View log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Generate TP 2.0 log from CAN log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Generate UDS log from CAN log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Scan CAN log for protocols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Delete 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MITM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ECU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Toggle ECU CTRL power ON/OFF and check input voltage (PSU)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044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Standalone Mode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86" y="1019607"/>
            <a:ext cx="4862323" cy="5296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091" y="1259457"/>
            <a:ext cx="58918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Operated by the push button.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Status indicated by 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Requires SD.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No PC required</a:t>
            </a:r>
          </a:p>
        </p:txBody>
      </p:sp>
    </p:spTree>
    <p:extLst>
      <p:ext uri="{BB962C8B-B14F-4D97-AF65-F5344CB8AC3E}">
        <p14:creationId xmlns:p14="http://schemas.microsoft.com/office/powerpoint/2010/main" val="11598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Standalone Mode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090" y="1259457"/>
            <a:ext cx="108504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to use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Press the button, the LED will blink in red 3 times.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Press the button the required number of times for the desired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The LED will  blink each time you press the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Once you have selected the module, the LED will blink in green to indicate the selected 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After all these </a:t>
            </a:r>
            <a:r>
              <a:rPr lang="en-US" sz="2800" dirty="0" err="1" smtClean="0"/>
              <a:t>blinky</a:t>
            </a:r>
            <a:r>
              <a:rPr lang="en-US" sz="2800" dirty="0" smtClean="0"/>
              <a:t> show, the LED will remain orange, which means the </a:t>
            </a:r>
            <a:r>
              <a:rPr lang="en-US" sz="2800" dirty="0" err="1" smtClean="0"/>
              <a:t>CANBadger</a:t>
            </a:r>
            <a:r>
              <a:rPr lang="en-US" sz="2800" dirty="0" smtClean="0"/>
              <a:t> is working on the requested mode.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If instead of orange, it blinks in red, it means that it was not possible to start the requested module.</a:t>
            </a:r>
          </a:p>
        </p:txBody>
      </p:sp>
    </p:spTree>
    <p:extLst>
      <p:ext uri="{BB962C8B-B14F-4D97-AF65-F5344CB8AC3E}">
        <p14:creationId xmlns:p14="http://schemas.microsoft.com/office/powerpoint/2010/main" val="3702484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Standalone Mode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090" y="1259457"/>
            <a:ext cx="108504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Available modules (per number of button presses)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1)MITM mode – Will load rules from 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2)CAN Logger (Bridge Mode) – Will dump all traffic to SD and bridge </a:t>
            </a:r>
            <a:r>
              <a:rPr lang="en-US" sz="2800" dirty="0" err="1" smtClean="0"/>
              <a:t>comms</a:t>
            </a:r>
            <a:r>
              <a:rPr lang="en-US" sz="2800" dirty="0" smtClean="0"/>
              <a:t> between CAN1 and CAN2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3)CAN Logger (Standard Mode)- Classic CAN logger, dumps all traffic on CAN1 to SD.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4)Delete CAN Log – Removes the CAN log from 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5)Emulator mode – Loads emulation data from SD and begins to emulate.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6)Replay CAN – Loads specific standalone replay data from SD, and you can guess the rest (on CAN1)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7)Generate UDS emulator Data – Self descriptive, on CAN1 </a:t>
            </a:r>
          </a:p>
        </p:txBody>
      </p:sp>
    </p:spTree>
    <p:extLst>
      <p:ext uri="{BB962C8B-B14F-4D97-AF65-F5344CB8AC3E}">
        <p14:creationId xmlns:p14="http://schemas.microsoft.com/office/powerpoint/2010/main" val="673963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USB Mode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59" y="1259456"/>
            <a:ext cx="6936651" cy="5182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2091" y="1259456"/>
            <a:ext cx="44405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Operated via USB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Emulates a CDC device (USB-Serial)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Requires SD.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Extended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Everything is done by the </a:t>
            </a:r>
            <a:r>
              <a:rPr lang="en-US" sz="2800" dirty="0" err="1" smtClean="0"/>
              <a:t>CANBadger</a:t>
            </a:r>
            <a:r>
              <a:rPr lang="en-US" sz="2800" dirty="0" smtClean="0"/>
              <a:t> firmware, only a Serial terminal is required.</a:t>
            </a:r>
          </a:p>
        </p:txBody>
      </p:sp>
    </p:spTree>
    <p:extLst>
      <p:ext uri="{BB962C8B-B14F-4D97-AF65-F5344CB8AC3E}">
        <p14:creationId xmlns:p14="http://schemas.microsoft.com/office/powerpoint/2010/main" val="132789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UDS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3245" y="1019607"/>
            <a:ext cx="107743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types of transmissions exist in UDS?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Single frame transmissions (7 bytes or less </a:t>
            </a:r>
            <a:r>
              <a:rPr lang="en-US" sz="2800" u="sng" dirty="0" smtClean="0"/>
              <a:t>payload</a:t>
            </a:r>
            <a:r>
              <a:rPr lang="en-US" sz="2800" dirty="0" smtClean="0"/>
              <a:t> length)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Multiple frame transmissions (more than 7 bytes </a:t>
            </a:r>
            <a:r>
              <a:rPr lang="en-US" sz="2800" u="sng" dirty="0" smtClean="0"/>
              <a:t>payload</a:t>
            </a:r>
            <a:r>
              <a:rPr lang="en-US" sz="2800" dirty="0" smtClean="0"/>
              <a:t> length)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83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596" y="1259457"/>
            <a:ext cx="112057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Purpose: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Make using the </a:t>
            </a:r>
            <a:r>
              <a:rPr lang="en-US" sz="2800" dirty="0" err="1"/>
              <a:t>CanBadger</a:t>
            </a:r>
            <a:r>
              <a:rPr lang="en-US" sz="2800" dirty="0"/>
              <a:t> even easier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multiple </a:t>
            </a:r>
            <a:r>
              <a:rPr lang="en-US" sz="2800" dirty="0" err="1"/>
              <a:t>CanBadgers</a:t>
            </a:r>
            <a:r>
              <a:rPr lang="en-US" sz="2800" dirty="0"/>
              <a:t> in parallel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 programmable access to automate stuff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47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032000" y="2321585"/>
          <a:ext cx="812799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3437428774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41025433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3696711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Available in UART?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Available in GUI?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8206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CAN Logger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de-D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de-D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122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de-D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93100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de-D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400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Security</a:t>
                      </a:r>
                      <a:r>
                        <a:rPr lang="de-DE" baseline="0" dirty="0"/>
                        <a:t> Hijack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de-D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2954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MITM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de-D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0622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Create MITM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084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Emulator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de-D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1794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Read</a:t>
                      </a:r>
                      <a:r>
                        <a:rPr lang="de-DE" baseline="0" dirty="0"/>
                        <a:t> SD Files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698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Modify CB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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8517971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- GUI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8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2" y="1165816"/>
            <a:ext cx="7206096" cy="5530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2" y="1165815"/>
            <a:ext cx="7206096" cy="5543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3" y="1166251"/>
            <a:ext cx="7206096" cy="5543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1" y="1165815"/>
            <a:ext cx="7206097" cy="5543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1" y="1165815"/>
            <a:ext cx="7206097" cy="55604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0" y="1165380"/>
            <a:ext cx="7206098" cy="5558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49" y="1165380"/>
            <a:ext cx="7206099" cy="5558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48" y="1165380"/>
            <a:ext cx="7206100" cy="55584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47" y="1165380"/>
            <a:ext cx="7209103" cy="5530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46" y="1165380"/>
            <a:ext cx="7209103" cy="55306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4" y="1172497"/>
            <a:ext cx="7212103" cy="55297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5" y="1165380"/>
            <a:ext cx="7212102" cy="5530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45" y="1165380"/>
            <a:ext cx="7206101" cy="55431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4" y="1165380"/>
            <a:ext cx="7212102" cy="5518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4" y="1172497"/>
            <a:ext cx="7212102" cy="55117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4" y="1165380"/>
            <a:ext cx="7609556" cy="55431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4" y="1172497"/>
            <a:ext cx="7609556" cy="55342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4" y="1165380"/>
            <a:ext cx="7609556" cy="55342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4" y="1165380"/>
            <a:ext cx="7609556" cy="55342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4" y="1165380"/>
            <a:ext cx="7609556" cy="55342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44" y="1165380"/>
            <a:ext cx="7609556" cy="553422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- GUI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12" y="958873"/>
            <a:ext cx="8341775" cy="11798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- Protocol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5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596" y="1259457"/>
            <a:ext cx="1120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States: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72" y="1680892"/>
            <a:ext cx="7197958" cy="10180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- Protocol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70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08029"/>
            <a:ext cx="1219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B01,380,12,FF,00,F3,00,00,00,00,00,11,22,33,44,55,66,77,88</a:t>
            </a:r>
          </a:p>
          <a:p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/sd/MITM/rules.txt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ASCII-Hex encoded bytes or double-bytes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Separated by commas</a:t>
            </a:r>
          </a:p>
          <a:p>
            <a:endParaRPr lang="de-D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17585" y="250166"/>
            <a:ext cx="11274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– Rule File Format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3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08029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B01</a:t>
            </a:r>
            <a:r>
              <a:rPr lang="de-DE" sz="3200" dirty="0"/>
              <a:t>,380,12,FF,00,F3,00,00,00,00,00,11,22,33,44,55,66,77,88</a:t>
            </a:r>
          </a:p>
          <a:p>
            <a:pPr algn="ctr"/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First byte: Condition mask 10110000 = 0xB0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Second byte: Condition type =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20892" y="4879155"/>
          <a:ext cx="1035021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045">
                  <a:extLst>
                    <a:ext uri="{9D8B030D-6E8A-4147-A177-3AD203B41FA5}">
                      <a16:colId xmlns="" xmlns:a16="http://schemas.microsoft.com/office/drawing/2014/main" val="4150246177"/>
                    </a:ext>
                  </a:extLst>
                </a:gridCol>
                <a:gridCol w="1868042">
                  <a:extLst>
                    <a:ext uri="{9D8B030D-6E8A-4147-A177-3AD203B41FA5}">
                      <a16:colId xmlns="" xmlns:a16="http://schemas.microsoft.com/office/drawing/2014/main" val="879406007"/>
                    </a:ext>
                  </a:extLst>
                </a:gridCol>
                <a:gridCol w="2070043">
                  <a:extLst>
                    <a:ext uri="{9D8B030D-6E8A-4147-A177-3AD203B41FA5}">
                      <a16:colId xmlns="" xmlns:a16="http://schemas.microsoft.com/office/drawing/2014/main" val="3812420518"/>
                    </a:ext>
                  </a:extLst>
                </a:gridCol>
                <a:gridCol w="2070043">
                  <a:extLst>
                    <a:ext uri="{9D8B030D-6E8A-4147-A177-3AD203B41FA5}">
                      <a16:colId xmlns="" xmlns:a16="http://schemas.microsoft.com/office/drawing/2014/main" val="3293008736"/>
                    </a:ext>
                  </a:extLst>
                </a:gridCol>
                <a:gridCol w="2070043">
                  <a:extLst>
                    <a:ext uri="{9D8B030D-6E8A-4147-A177-3AD203B41FA5}">
                      <a16:colId xmlns="" xmlns:a16="http://schemas.microsoft.com/office/drawing/2014/main" val="2245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Condition</a:t>
                      </a:r>
                      <a:r>
                        <a:rPr lang="de-DE" baseline="0" dirty="0"/>
                        <a:t> 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Entire PL Matches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Specific</a:t>
                      </a:r>
                      <a:r>
                        <a:rPr lang="de-DE" b="0" baseline="0" dirty="0"/>
                        <a:t> PL Bytes match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Specific PL bytes are greater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Specific</a:t>
                      </a:r>
                      <a:r>
                        <a:rPr lang="de-DE" b="0" baseline="0" dirty="0"/>
                        <a:t> PL bytes are less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3630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8121986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7585" y="250166"/>
            <a:ext cx="11274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– Rule File Format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09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08029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B01,</a:t>
            </a:r>
            <a:r>
              <a:rPr lang="de-DE" sz="3200" dirty="0">
                <a:solidFill>
                  <a:srgbClr val="FF0000"/>
                </a:solidFill>
              </a:rPr>
              <a:t>380</a:t>
            </a:r>
            <a:r>
              <a:rPr lang="de-DE" sz="3200" dirty="0"/>
              <a:t>,12,FF,00,F3,00,00,00,00,00,11,22,33,44,55,66,77,88</a:t>
            </a:r>
          </a:p>
          <a:p>
            <a:pPr algn="ctr"/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Target msg ID is mandatory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3200" dirty="0"/>
              <a:t>Rules are stored in the XRAM in a key-value matter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3200" dirty="0"/>
              <a:t>The ID is the lookup key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585" y="250166"/>
            <a:ext cx="11274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– Rule File Format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360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08029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B01,380,</a:t>
            </a:r>
            <a:r>
              <a:rPr lang="de-DE" sz="3200" dirty="0">
                <a:solidFill>
                  <a:srgbClr val="FF0000"/>
                </a:solidFill>
              </a:rPr>
              <a:t>12,FF,00,F3,00,00,00,00</a:t>
            </a:r>
            <a:r>
              <a:rPr lang="de-DE" sz="3200" dirty="0"/>
              <a:t>,00,11,22,33,44,55,66,77,88</a:t>
            </a:r>
          </a:p>
          <a:p>
            <a:pPr algn="ctr"/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Condition Payload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3200" dirty="0"/>
              <a:t>Mandatory, as condition should match payload too</a:t>
            </a:r>
          </a:p>
          <a:p>
            <a:pPr lvl="1"/>
            <a:endParaRPr lang="de-DE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3200" dirty="0"/>
              <a:t>Can be all 0, for example when mask is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585" y="250166"/>
            <a:ext cx="11274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– Rule File Format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70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08029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B01,380,12,FF,00,F3,00,00,00,00,</a:t>
            </a:r>
            <a:r>
              <a:rPr lang="de-DE" sz="3200" dirty="0">
                <a:solidFill>
                  <a:srgbClr val="FF0000"/>
                </a:solidFill>
              </a:rPr>
              <a:t>00</a:t>
            </a:r>
            <a:r>
              <a:rPr lang="de-DE" sz="3200" dirty="0"/>
              <a:t>,11,22,33,44,55,66,77,88</a:t>
            </a:r>
          </a:p>
          <a:p>
            <a:pPr algn="ctr"/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First Byte: Action mask</a:t>
            </a:r>
          </a:p>
          <a:p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Second Byte: Action type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7045" y="4416848"/>
          <a:ext cx="1175791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91">
                  <a:extLst>
                    <a:ext uri="{9D8B030D-6E8A-4147-A177-3AD203B41FA5}">
                      <a16:colId xmlns="" xmlns:a16="http://schemas.microsoft.com/office/drawing/2014/main" val="3089476903"/>
                    </a:ext>
                  </a:extLst>
                </a:gridCol>
                <a:gridCol w="1175791">
                  <a:extLst>
                    <a:ext uri="{9D8B030D-6E8A-4147-A177-3AD203B41FA5}">
                      <a16:colId xmlns="" xmlns:a16="http://schemas.microsoft.com/office/drawing/2014/main" val="4161557954"/>
                    </a:ext>
                  </a:extLst>
                </a:gridCol>
                <a:gridCol w="1175791">
                  <a:extLst>
                    <a:ext uri="{9D8B030D-6E8A-4147-A177-3AD203B41FA5}">
                      <a16:colId xmlns="" xmlns:a16="http://schemas.microsoft.com/office/drawing/2014/main" val="3052587535"/>
                    </a:ext>
                  </a:extLst>
                </a:gridCol>
                <a:gridCol w="1175791">
                  <a:extLst>
                    <a:ext uri="{9D8B030D-6E8A-4147-A177-3AD203B41FA5}">
                      <a16:colId xmlns="" xmlns:a16="http://schemas.microsoft.com/office/drawing/2014/main" val="3792975811"/>
                    </a:ext>
                  </a:extLst>
                </a:gridCol>
                <a:gridCol w="1275108">
                  <a:extLst>
                    <a:ext uri="{9D8B030D-6E8A-4147-A177-3AD203B41FA5}">
                      <a16:colId xmlns="" xmlns:a16="http://schemas.microsoft.com/office/drawing/2014/main" val="596680244"/>
                    </a:ext>
                  </a:extLst>
                </a:gridCol>
                <a:gridCol w="1076474">
                  <a:extLst>
                    <a:ext uri="{9D8B030D-6E8A-4147-A177-3AD203B41FA5}">
                      <a16:colId xmlns="" xmlns:a16="http://schemas.microsoft.com/office/drawing/2014/main" val="1733761124"/>
                    </a:ext>
                  </a:extLst>
                </a:gridCol>
                <a:gridCol w="1175791">
                  <a:extLst>
                    <a:ext uri="{9D8B030D-6E8A-4147-A177-3AD203B41FA5}">
                      <a16:colId xmlns="" xmlns:a16="http://schemas.microsoft.com/office/drawing/2014/main" val="1541769677"/>
                    </a:ext>
                  </a:extLst>
                </a:gridCol>
                <a:gridCol w="1497802">
                  <a:extLst>
                    <a:ext uri="{9D8B030D-6E8A-4147-A177-3AD203B41FA5}">
                      <a16:colId xmlns="" xmlns:a16="http://schemas.microsoft.com/office/drawing/2014/main" val="1291704390"/>
                    </a:ext>
                  </a:extLst>
                </a:gridCol>
                <a:gridCol w="1253447">
                  <a:extLst>
                    <a:ext uri="{9D8B030D-6E8A-4147-A177-3AD203B41FA5}">
                      <a16:colId xmlns="" xmlns:a16="http://schemas.microsoft.com/office/drawing/2014/main" val="4236854244"/>
                    </a:ext>
                  </a:extLst>
                </a:gridCol>
                <a:gridCol w="776124">
                  <a:extLst>
                    <a:ext uri="{9D8B030D-6E8A-4147-A177-3AD203B41FA5}">
                      <a16:colId xmlns="" xmlns:a16="http://schemas.microsoft.com/office/drawing/2014/main" val="1056244762"/>
                    </a:ext>
                  </a:extLst>
                </a:gridCol>
              </a:tblGrid>
              <a:tr h="334235">
                <a:tc>
                  <a:txBody>
                    <a:bodyPr/>
                    <a:lstStyle/>
                    <a:p>
                      <a:r>
                        <a:rPr lang="de-DE" dirty="0"/>
                        <a:t>Action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Swap 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Swap</a:t>
                      </a:r>
                      <a:r>
                        <a:rPr lang="de-DE" baseline="0" dirty="0"/>
                        <a:t> specific bytes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Add fixed Value to specific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Substract</a:t>
                      </a:r>
                      <a:r>
                        <a:rPr lang="de-DE" baseline="0" dirty="0"/>
                        <a:t> fixed value to specific bytes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Multiply specific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Divide</a:t>
                      </a:r>
                      <a:r>
                        <a:rPr lang="de-DE" baseline="0" dirty="0"/>
                        <a:t> specific bytes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Increase specific bytes by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Decrease</a:t>
                      </a:r>
                      <a:r>
                        <a:rPr lang="de-DE" baseline="0" dirty="0"/>
                        <a:t> by %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7836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6432653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7585" y="250166"/>
            <a:ext cx="11274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– Rule File Format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3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UDS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6596" y="1259457"/>
            <a:ext cx="112057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kind of frames exist in UDS?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 ACK request, part of </a:t>
            </a:r>
            <a:r>
              <a:rPr lang="en-US" sz="2800" dirty="0" err="1" smtClean="0"/>
              <a:t>multiframe</a:t>
            </a:r>
            <a:r>
              <a:rPr lang="en-US" sz="2800" dirty="0" smtClean="0"/>
              <a:t> transmission(0x20)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ACK request, part of </a:t>
            </a:r>
            <a:r>
              <a:rPr lang="en-US" sz="2800" dirty="0" err="1" smtClean="0"/>
              <a:t>multiframe</a:t>
            </a:r>
            <a:r>
              <a:rPr lang="en-US" sz="2800" dirty="0"/>
              <a:t> </a:t>
            </a:r>
            <a:r>
              <a:rPr lang="en-US" sz="2800" dirty="0" smtClean="0"/>
              <a:t>transmission (0x10)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 ACK request, single frame (0x00)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ACK (0x30)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NACK/Repeat transmission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201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08029"/>
            <a:ext cx="1219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B01,380,12,FF,00,F3,00,00,00,00,00,</a:t>
            </a:r>
            <a:r>
              <a:rPr lang="de-DE" sz="3200" dirty="0">
                <a:solidFill>
                  <a:srgbClr val="FF0000"/>
                </a:solidFill>
              </a:rPr>
              <a:t>11,22,33,44,55,66,77,88</a:t>
            </a:r>
          </a:p>
          <a:p>
            <a:pPr algn="ctr"/>
            <a:endParaRPr lang="de-DE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Action Payload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3200" dirty="0"/>
              <a:t>Examples: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DE" sz="3200" dirty="0"/>
              <a:t>The payload to swap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DE" sz="3200" dirty="0"/>
              <a:t>A percentage</a:t>
            </a:r>
          </a:p>
          <a:p>
            <a:pPr lvl="2"/>
            <a:r>
              <a:rPr lang="de-DE" sz="3200" dirty="0"/>
              <a:t>(in that case the following bytes are 0)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17585" y="250166"/>
            <a:ext cx="11274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– Rule File Format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71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596" y="1259457"/>
            <a:ext cx="1120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List available Nodes: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31" y="1886257"/>
            <a:ext cx="8673613" cy="4123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- Code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44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596" y="1259457"/>
            <a:ext cx="1120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Replay a frame: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35" y="1978111"/>
            <a:ext cx="9196634" cy="47214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</a:rPr>
              <a:t>CANBadger</a:t>
            </a:r>
            <a:r>
              <a:rPr lang="en-US" sz="4400" dirty="0" smtClean="0">
                <a:solidFill>
                  <a:schemeClr val="bg1"/>
                </a:solidFill>
              </a:rPr>
              <a:t> Ethernet Mode - Code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92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596" y="1259457"/>
            <a:ext cx="112057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Main IDE we used for firmware is </a:t>
            </a:r>
            <a:r>
              <a:rPr lang="en-US" sz="2800" dirty="0" err="1"/>
              <a:t>LPCXpresso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Has code limit in free version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quick modifications you can also use the </a:t>
            </a:r>
            <a:r>
              <a:rPr lang="en-US" sz="2800" dirty="0" err="1"/>
              <a:t>mbed</a:t>
            </a:r>
            <a:r>
              <a:rPr lang="en-US" sz="2800" dirty="0"/>
              <a:t> online compiler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Export to </a:t>
            </a:r>
            <a:r>
              <a:rPr lang="en-US" sz="2800" dirty="0" err="1"/>
              <a:t>Keil</a:t>
            </a:r>
            <a:r>
              <a:rPr lang="en-US" sz="2800" dirty="0"/>
              <a:t>/IAR/</a:t>
            </a:r>
            <a:r>
              <a:rPr lang="en-US" sz="2800" dirty="0" err="1"/>
              <a:t>CooCox</a:t>
            </a:r>
            <a:r>
              <a:rPr lang="en-US" sz="2800" dirty="0"/>
              <a:t> is possible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Hacking Instructions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22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596" y="1259457"/>
            <a:ext cx="112057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Code will be published on </a:t>
            </a:r>
            <a:r>
              <a:rPr lang="en-US" sz="2800" dirty="0" err="1"/>
              <a:t>Github</a:t>
            </a:r>
            <a:r>
              <a:rPr lang="en-US" sz="2800" dirty="0"/>
              <a:t> shortly after DC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You are encouraged to add Issues for: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Requests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Bugs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Enhancements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Hacking Instructions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87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596" y="1259457"/>
            <a:ext cx="1120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Trying to find the cause of memory corruptions: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462212"/>
            <a:ext cx="4762500" cy="2676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Development aftermath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91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596" y="1259457"/>
            <a:ext cx="11205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Merging code after a long time of implementing new features: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85" y="2357437"/>
            <a:ext cx="4658826" cy="3424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Development aftermath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28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596" y="1259457"/>
            <a:ext cx="112057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~13000 LoCs Firmware, excluding libraries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~2200 LoCs GUI Code, excluding libraries and </a:t>
            </a:r>
            <a:r>
              <a:rPr lang="en-US" sz="2800" dirty="0" err="1"/>
              <a:t>config</a:t>
            </a:r>
            <a:r>
              <a:rPr lang="en-US" sz="2800" dirty="0"/>
              <a:t>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190 commits during the last 100 days for firmware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95 commits during the last 100 days for GUI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commits were made on Saturdays and Sundays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Development aftermath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449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596" y="1259457"/>
            <a:ext cx="112057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Firmware has size of 330k, </a:t>
            </a:r>
            <a:r>
              <a:rPr lang="en-US" sz="2800" dirty="0" err="1"/>
              <a:t>unoptimized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Flashing that takes </a:t>
            </a:r>
            <a:r>
              <a:rPr lang="en-US" sz="2800" dirty="0" smtClean="0"/>
              <a:t>long (~30 seconds)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automated tests lol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Firmware needs refactoring now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37" y="3124200"/>
            <a:ext cx="3500438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Development aftermath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Thanks!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To all of you for being here today!</a:t>
            </a: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To Code White for their support and trust in the project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To our family and friends for supporting us even when we run out of coffee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52" y="3699302"/>
            <a:ext cx="4947517" cy="2782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396" y="5850215"/>
            <a:ext cx="4789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Javier Vazquez</a:t>
            </a:r>
          </a:p>
          <a:p>
            <a:pPr algn="ctr"/>
            <a:r>
              <a:rPr lang="en-US" dirty="0"/>
              <a:t>@</a:t>
            </a:r>
            <a:r>
              <a:rPr lang="en-US" dirty="0" err="1"/>
              <a:t>fjvva</a:t>
            </a:r>
            <a:endParaRPr lang="en-US" dirty="0"/>
          </a:p>
          <a:p>
            <a:r>
              <a:rPr lang="en-US" dirty="0"/>
              <a:t>Javier.Vazquez.vidal@code-white.com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59233" y="5867556"/>
            <a:ext cx="487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Ferdinand </a:t>
            </a:r>
            <a:r>
              <a:rPr lang="en-US" dirty="0" err="1"/>
              <a:t>Nölscher</a:t>
            </a:r>
            <a:endParaRPr lang="en-US" dirty="0"/>
          </a:p>
          <a:p>
            <a:pPr algn="ctr"/>
            <a:r>
              <a:rPr lang="en-US" dirty="0"/>
              <a:t>@s1ckcc</a:t>
            </a:r>
          </a:p>
          <a:p>
            <a:r>
              <a:rPr lang="en-US" dirty="0"/>
              <a:t>Ferdinand.noelscher@code-white.com</a:t>
            </a:r>
          </a:p>
        </p:txBody>
      </p:sp>
    </p:spTree>
    <p:extLst>
      <p:ext uri="{BB962C8B-B14F-4D97-AF65-F5344CB8AC3E}">
        <p14:creationId xmlns:p14="http://schemas.microsoft.com/office/powerpoint/2010/main" val="1193085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UDS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7585" y="1164566"/>
            <a:ext cx="1103318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is an UDS transmission constructed?</a:t>
            </a:r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Transmission type is always stored in form of “first byte of the frame” &amp; 0xF0. This means that it is determined by the 4 MSBs.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it’s a single frame transmission, the first byte indicates transmission type and payload length (&amp; 0x0F). The rest of the frame is the payload.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it’s a </a:t>
            </a:r>
            <a:r>
              <a:rPr lang="en-US" sz="2800" dirty="0" err="1" smtClean="0"/>
              <a:t>multiframe</a:t>
            </a:r>
            <a:r>
              <a:rPr lang="en-US" sz="2800" dirty="0" smtClean="0"/>
              <a:t>, the first byte indicates if there is an ACK request (0x10) or not (0x20), plus a counter that goes from 0x00 to 0x0F and that is reset on every transmission. The transmission length is indicated by the second byte in the first frame of the transmission.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660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UDS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5" y="2462978"/>
            <a:ext cx="11664147" cy="2584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162" y="1218072"/>
            <a:ext cx="655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Single frame transmission example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68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UDS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5" y="4099482"/>
            <a:ext cx="10765766" cy="1373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5" y="1550376"/>
            <a:ext cx="10765766" cy="2549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38" y="5473273"/>
            <a:ext cx="7651630" cy="13057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585" y="1019607"/>
            <a:ext cx="5811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Multiframe</a:t>
            </a:r>
            <a:r>
              <a:rPr lang="en-US" sz="2800" dirty="0" smtClean="0"/>
              <a:t> Transmission Example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21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7585" y="250166"/>
            <a:ext cx="11274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CAN bus protocols: UDS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7585" y="1019607"/>
            <a:ext cx="104724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Did you notice?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the BS bytes are 0x00, it means that the payload is native UDS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the BS bytes are 0x55, it means that the payload is KWP2000 over UDS (notice the Tester Address 0xF1 as well).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92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4435</TotalTime>
  <Words>2637</Words>
  <Application>Microsoft Office PowerPoint</Application>
  <PresentationFormat>Widescreen</PresentationFormat>
  <Paragraphs>476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Century Gothic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77</cp:revision>
  <dcterms:created xsi:type="dcterms:W3CDTF">2016-07-26T11:27:33Z</dcterms:created>
  <dcterms:modified xsi:type="dcterms:W3CDTF">2016-08-17T06:05:25Z</dcterms:modified>
</cp:coreProperties>
</file>